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2"/>
  </p:notesMasterIdLst>
  <p:sldIdLst>
    <p:sldId id="547" r:id="rId3"/>
    <p:sldId id="629" r:id="rId4"/>
    <p:sldId id="364" r:id="rId5"/>
    <p:sldId id="358" r:id="rId6"/>
    <p:sldId id="359" r:id="rId7"/>
    <p:sldId id="360" r:id="rId8"/>
    <p:sldId id="361" r:id="rId9"/>
    <p:sldId id="362" r:id="rId10"/>
    <p:sldId id="6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61" autoAdjust="0"/>
  </p:normalViewPr>
  <p:slideViewPr>
    <p:cSldViewPr snapToGrid="0">
      <p:cViewPr varScale="1">
        <p:scale>
          <a:sx n="125" d="100"/>
          <a:sy n="125" d="100"/>
        </p:scale>
        <p:origin x="3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1053-D52C-4E88-AFFF-463D49F9391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21C91-00B7-40A3-ADEF-AD9B6CF32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37335-9AB1-450E-B22C-37C9347F3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3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from new 600-20</a:t>
            </a:r>
            <a:r>
              <a:rPr lang="en-US" baseline="0" dirty="0"/>
              <a:t> para 5-6 and Appendix P</a:t>
            </a:r>
          </a:p>
          <a:p>
            <a:endParaRPr lang="en-US" baseline="0" dirty="0"/>
          </a:p>
          <a:p>
            <a:r>
              <a:rPr lang="en-US" baseline="0" dirty="0"/>
              <a:t>Appendix P is a good/quick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0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4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Worship, modesty, and dietary practices.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commanders are the designated decision authority for most worship and dietary practices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7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36A57-6E0E-41FD-8C3D-EC282F71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8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***CHANGE from former policy that allowed BDE Commanders to approve***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approved, GCMCA can review at any time for health and safety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GCMCA of gaining command will review an approved accommodation upon a Soldiers PCS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Lots of Required coordination before acting on request: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OTJAG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DCS, G-1 Policy Division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Corrections Command (if applicable)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images</a:t>
            </a:r>
            <a:r>
              <a:rPr lang="en-US" baseline="0" dirty="0"/>
              <a:t> from 670-1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36A57-6E0E-41FD-8C3D-EC282F71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6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0792" y="833888"/>
            <a:ext cx="6746808" cy="318586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0792" y="4107679"/>
            <a:ext cx="6746808" cy="86164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277EE1-EC12-4547-90AD-F7E999083CB4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6C9-0E62-479F-93BA-84B33B2128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 descr="Regimental-Crest-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37" y="2305140"/>
            <a:ext cx="2659209" cy="242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02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127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3"/>
            <a:ext cx="10972800" cy="4983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91300"/>
            <a:ext cx="12192000" cy="2667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tx2">
                  <a:lumMod val="75000"/>
                </a:schemeClr>
              </a:gs>
              <a:gs pos="66000">
                <a:schemeClr val="accent6"/>
              </a:gs>
              <a:gs pos="100000">
                <a:srgbClr val="FFC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28800" y="821412"/>
            <a:ext cx="853440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E1A77EF-BF8E-4C45-9CDC-24DDCA9501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217067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E1A77EF-BF8E-4C45-9CDC-24DDCA950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250405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gradFill flip="none" rotWithShape="1">
          <a:gsLst>
            <a:gs pos="100000">
              <a:schemeClr val="bg1"/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7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090" y="356249"/>
            <a:ext cx="9838873" cy="1325563"/>
          </a:xfrm>
        </p:spPr>
        <p:txBody>
          <a:bodyPr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64" y="181674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6364" y="634747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6764" y="6347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764" y="6347474"/>
            <a:ext cx="2743200" cy="365125"/>
          </a:xfrm>
        </p:spPr>
        <p:txBody>
          <a:bodyPr/>
          <a:lstStyle/>
          <a:p>
            <a:pPr algn="l"/>
            <a:fld id="{6333B6C9-0E62-479F-93BA-84B33B212810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98764" y="4242568"/>
            <a:ext cx="3361731" cy="2231485"/>
            <a:chOff x="6496135" y="4343250"/>
            <a:chExt cx="2521298" cy="2231485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8563112" y="4343250"/>
              <a:ext cx="148349" cy="1702004"/>
              <a:chOff x="8541640" y="4343250"/>
              <a:chExt cx="148349" cy="1702004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8689989" y="4735335"/>
                <a:ext cx="0" cy="1309919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14139" y="4538565"/>
                <a:ext cx="0" cy="1506689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8541640" y="4343250"/>
                <a:ext cx="0" cy="1702004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>
            <a:xfrm>
              <a:off x="6496135" y="6338767"/>
              <a:ext cx="1702004" cy="148350"/>
              <a:chOff x="6626770" y="6338767"/>
              <a:chExt cx="1702004" cy="148350"/>
            </a:xfrm>
          </p:grpSpPr>
          <p:cxnSp>
            <p:nvCxnSpPr>
              <p:cNvPr id="28" name="Straight Connector 27"/>
              <p:cNvCxnSpPr/>
              <p:nvPr userDrawn="1"/>
            </p:nvCxnSpPr>
            <p:spPr>
              <a:xfrm rot="5400000" flipV="1">
                <a:off x="7673815" y="5832157"/>
                <a:ext cx="0" cy="1309919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rot="5400000" flipV="1">
                <a:off x="7575430" y="5657922"/>
                <a:ext cx="0" cy="1506689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>
              <a:xfrm rot="5400000" flipV="1">
                <a:off x="7477772" y="5487765"/>
                <a:ext cx="0" cy="1702004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57139" y="6120211"/>
              <a:ext cx="760294" cy="454524"/>
            </a:xfrm>
            <a:prstGeom prst="rect">
              <a:avLst/>
            </a:prstGeom>
          </p:spPr>
        </p:pic>
      </p:grpSp>
      <p:pic>
        <p:nvPicPr>
          <p:cNvPr id="34" name="Picture 5" descr="Regimental-Crest-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8" y="590068"/>
            <a:ext cx="1106952" cy="10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0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277EE1-EC12-4547-90AD-F7E999083CB4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6C9-0E62-479F-93BA-84B33B2128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823043" y="4142058"/>
            <a:ext cx="3361731" cy="2231485"/>
            <a:chOff x="6496135" y="4343250"/>
            <a:chExt cx="2521298" cy="2231485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8563112" y="4343250"/>
              <a:ext cx="148349" cy="1702004"/>
              <a:chOff x="8541640" y="4343250"/>
              <a:chExt cx="148349" cy="1702004"/>
            </a:xfrm>
          </p:grpSpPr>
          <p:cxnSp>
            <p:nvCxnSpPr>
              <p:cNvPr id="15" name="Straight Connector 14"/>
              <p:cNvCxnSpPr/>
              <p:nvPr userDrawn="1"/>
            </p:nvCxnSpPr>
            <p:spPr>
              <a:xfrm>
                <a:off x="8689989" y="4735335"/>
                <a:ext cx="0" cy="1309919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>
              <a:xfrm>
                <a:off x="8614139" y="4538565"/>
                <a:ext cx="0" cy="1506689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>
              <a:xfrm>
                <a:off x="8541640" y="4343250"/>
                <a:ext cx="0" cy="1702004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6496135" y="6338767"/>
              <a:ext cx="1702004" cy="148350"/>
              <a:chOff x="6626770" y="6338767"/>
              <a:chExt cx="1702004" cy="148350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 rot="5400000" flipV="1">
                <a:off x="7673815" y="5832157"/>
                <a:ext cx="0" cy="1309919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 rot="5400000" flipV="1">
                <a:off x="7575430" y="5657922"/>
                <a:ext cx="0" cy="1506689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5400000" flipV="1">
                <a:off x="7477772" y="5487765"/>
                <a:ext cx="0" cy="1702004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57139" y="6120211"/>
              <a:ext cx="760294" cy="454524"/>
            </a:xfrm>
            <a:prstGeom prst="rect">
              <a:avLst/>
            </a:prstGeom>
          </p:spPr>
        </p:pic>
      </p:grpSp>
      <p:pic>
        <p:nvPicPr>
          <p:cNvPr id="19" name="Picture 5" descr="Regimental-Crest-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48" y="862837"/>
            <a:ext cx="2093221" cy="19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478" y="223086"/>
            <a:ext cx="956232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35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35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9" name="Picture 5" descr="Regimental-Crest-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9" y="381681"/>
            <a:ext cx="1106952" cy="10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8" y="501335"/>
            <a:ext cx="96772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6363" y="6237587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1662" y="6237587"/>
            <a:ext cx="3030301" cy="365125"/>
          </a:xfrm>
        </p:spPr>
        <p:txBody>
          <a:bodyPr/>
          <a:lstStyle/>
          <a:p>
            <a:pPr algn="l"/>
            <a:fld id="{6333B6C9-0E62-479F-93BA-84B33B212810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698520" y="4242568"/>
            <a:ext cx="3361731" cy="2231485"/>
            <a:chOff x="6496135" y="4343250"/>
            <a:chExt cx="2521298" cy="2231485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8563112" y="4343250"/>
              <a:ext cx="148349" cy="1702004"/>
              <a:chOff x="8541640" y="4343250"/>
              <a:chExt cx="148349" cy="1702004"/>
            </a:xfrm>
          </p:grpSpPr>
          <p:cxnSp>
            <p:nvCxnSpPr>
              <p:cNvPr id="32" name="Straight Connector 31"/>
              <p:cNvCxnSpPr/>
              <p:nvPr userDrawn="1"/>
            </p:nvCxnSpPr>
            <p:spPr>
              <a:xfrm>
                <a:off x="8689989" y="4735335"/>
                <a:ext cx="0" cy="1309919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8614139" y="4538565"/>
                <a:ext cx="0" cy="1506689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8541640" y="4343250"/>
                <a:ext cx="0" cy="1702004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 userDrawn="1"/>
          </p:nvGrpSpPr>
          <p:grpSpPr>
            <a:xfrm>
              <a:off x="6496135" y="6338767"/>
              <a:ext cx="1702004" cy="148350"/>
              <a:chOff x="6626770" y="6338767"/>
              <a:chExt cx="1702004" cy="148350"/>
            </a:xfrm>
          </p:grpSpPr>
          <p:cxnSp>
            <p:nvCxnSpPr>
              <p:cNvPr id="20" name="Straight Connector 19"/>
              <p:cNvCxnSpPr/>
              <p:nvPr userDrawn="1"/>
            </p:nvCxnSpPr>
            <p:spPr>
              <a:xfrm rot="5400000" flipV="1">
                <a:off x="7673815" y="5832157"/>
                <a:ext cx="0" cy="1309919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>
              <a:xfrm rot="5400000" flipV="1">
                <a:off x="7575430" y="5657922"/>
                <a:ext cx="0" cy="1506689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 rot="5400000" flipV="1">
                <a:off x="7477772" y="5487765"/>
                <a:ext cx="0" cy="1702004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57139" y="6120211"/>
              <a:ext cx="760294" cy="454524"/>
            </a:xfrm>
            <a:prstGeom prst="rect">
              <a:avLst/>
            </a:prstGeom>
          </p:spPr>
        </p:pic>
      </p:grpSp>
      <p:pic>
        <p:nvPicPr>
          <p:cNvPr id="36" name="Picture 5" descr="Regimental-Crest-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8" y="590068"/>
            <a:ext cx="1106952" cy="10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6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11" y="6063389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6111" y="6063389"/>
            <a:ext cx="2743200" cy="365125"/>
          </a:xfrm>
        </p:spPr>
        <p:txBody>
          <a:bodyPr/>
          <a:lstStyle/>
          <a:p>
            <a:fld id="{6333B6C9-0E62-479F-93BA-84B33B2128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2787" y="5802067"/>
            <a:ext cx="11463661" cy="651231"/>
            <a:chOff x="279590" y="5802066"/>
            <a:chExt cx="8597746" cy="651231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279590" y="6021887"/>
              <a:ext cx="3887301" cy="148711"/>
              <a:chOff x="279590" y="6021887"/>
              <a:chExt cx="3887301" cy="148711"/>
            </a:xfrm>
          </p:grpSpPr>
          <p:cxnSp>
            <p:nvCxnSpPr>
              <p:cNvPr id="29" name="Straight Connector 28"/>
              <p:cNvCxnSpPr/>
              <p:nvPr userDrawn="1"/>
            </p:nvCxnSpPr>
            <p:spPr>
              <a:xfrm rot="5400000" flipV="1">
                <a:off x="2670993" y="4674700"/>
                <a:ext cx="0" cy="2991796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>
              <a:xfrm rot="5400000" flipV="1">
                <a:off x="2446286" y="4375638"/>
                <a:ext cx="0" cy="3441210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>
              <a:xfrm rot="5400000" flipV="1">
                <a:off x="2223241" y="4078236"/>
                <a:ext cx="0" cy="3887301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>
            <a:xfrm>
              <a:off x="4990035" y="6021887"/>
              <a:ext cx="3887301" cy="153791"/>
              <a:chOff x="4990035" y="6021887"/>
              <a:chExt cx="3887301" cy="153791"/>
            </a:xfrm>
          </p:grpSpPr>
          <p:cxnSp>
            <p:nvCxnSpPr>
              <p:cNvPr id="26" name="Straight Connector 25"/>
              <p:cNvCxnSpPr/>
              <p:nvPr userDrawn="1"/>
            </p:nvCxnSpPr>
            <p:spPr>
              <a:xfrm rot="16200000" flipH="1" flipV="1">
                <a:off x="6485934" y="4679780"/>
                <a:ext cx="0" cy="2991796"/>
              </a:xfrm>
              <a:prstGeom prst="line">
                <a:avLst/>
              </a:prstGeom>
              <a:ln w="57150">
                <a:solidFill>
                  <a:srgbClr val="0000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16200000" flipH="1" flipV="1">
                <a:off x="6710641" y="4378178"/>
                <a:ext cx="0" cy="3441210"/>
              </a:xfrm>
              <a:prstGeom prst="line">
                <a:avLst/>
              </a:prstGeom>
              <a:ln w="57150">
                <a:solidFill>
                  <a:srgbClr val="DDB3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rot="16200000" flipH="1" flipV="1">
                <a:off x="6933686" y="4078236"/>
                <a:ext cx="0" cy="3887301"/>
              </a:xfrm>
              <a:prstGeom prst="line">
                <a:avLst/>
              </a:prstGeom>
              <a:ln w="57150">
                <a:solidFill>
                  <a:srgbClr val="CCCC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542" y="5802066"/>
              <a:ext cx="577842" cy="651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6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2" y="177800"/>
            <a:ext cx="9639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1953" y="1670050"/>
            <a:ext cx="5403849" cy="4416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9001" y="1670050"/>
            <a:ext cx="5403851" cy="4416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54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9219"/>
            <a:ext cx="10363200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2" descr="TJAGLCS Crest">
            <a:extLst>
              <a:ext uri="{FF2B5EF4-FFF2-40B4-BE49-F238E27FC236}">
                <a16:creationId xmlns:a16="http://schemas.microsoft.com/office/drawing/2014/main" id="{23CE0313-DDAE-D28B-7253-03369CAC3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07401" cy="9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820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21017" y="6583363"/>
            <a:ext cx="609600" cy="228600"/>
          </a:xfrm>
          <a:prstGeom prst="rect">
            <a:avLst/>
          </a:prstGeom>
          <a:noFill/>
        </p:spPr>
        <p:txBody>
          <a:bodyPr wrap="none"/>
          <a:lstStyle/>
          <a:p>
            <a:pPr algn="r" eaLnBrk="0" hangingPunct="0">
              <a:defRPr/>
            </a:pPr>
            <a:fld id="{47079EB4-A7E7-4DE0-A993-05FD37F7AF35}" type="slidenum">
              <a:rPr lang="en-US" sz="900">
                <a:latin typeface="Arial" pitchFamily="34" charset="0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056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B6C9-0E62-479F-93BA-84B33B2128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7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206500" y="228600"/>
            <a:ext cx="9779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1308677" name="Text Box 5"/>
          <p:cNvSpPr txBox="1">
            <a:spLocks noChangeArrowheads="1"/>
          </p:cNvSpPr>
          <p:nvPr/>
        </p:nvSpPr>
        <p:spPr bwMode="gray">
          <a:xfrm>
            <a:off x="775709" y="6581775"/>
            <a:ext cx="26035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SOLDIER</a:t>
            </a:r>
            <a:r>
              <a:rPr lang="en-US" sz="1100" b="1" i="1" baseline="0" dirty="0">
                <a:latin typeface="Arial" pitchFamily="34" charset="0"/>
                <a:cs typeface="Arial" pitchFamily="34" charset="0"/>
              </a:rPr>
              <a:t> FIRST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, LAWYER</a:t>
            </a:r>
            <a:r>
              <a:rPr lang="en-US" sz="1100" b="1" i="1" baseline="0" dirty="0">
                <a:latin typeface="Arial" pitchFamily="34" charset="0"/>
                <a:cs typeface="Arial" pitchFamily="34" charset="0"/>
              </a:rPr>
              <a:t> ALWAYS</a:t>
            </a:r>
            <a:endParaRPr lang="en-US" sz="11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0" name="Straight Connector 11"/>
          <p:cNvCxnSpPr>
            <a:cxnSpLocks noChangeShapeType="1"/>
          </p:cNvCxnSpPr>
          <p:nvPr userDrawn="1"/>
        </p:nvCxnSpPr>
        <p:spPr bwMode="auto">
          <a:xfrm>
            <a:off x="1219200" y="838200"/>
            <a:ext cx="9753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1219200" y="914400"/>
            <a:ext cx="975360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7" name="TextBox 16"/>
          <p:cNvSpPr txBox="1"/>
          <p:nvPr userDrawn="1"/>
        </p:nvSpPr>
        <p:spPr>
          <a:xfrm>
            <a:off x="5435402" y="1"/>
            <a:ext cx="13211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9900"/>
                </a:solidFill>
                <a:latin typeface="+mn-lt"/>
                <a:cs typeface="+mn-cs"/>
              </a:rPr>
              <a:t>UNCLASSIFIED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35402" y="6581776"/>
            <a:ext cx="13211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9900"/>
                </a:solidFill>
                <a:latin typeface="+mn-lt"/>
                <a:cs typeface="+mn-cs"/>
              </a:rPr>
              <a:t>UNCLASSIFIED</a:t>
            </a:r>
          </a:p>
        </p:txBody>
      </p:sp>
      <p:cxnSp>
        <p:nvCxnSpPr>
          <p:cNvPr id="1034" name="Straight Connector 18"/>
          <p:cNvCxnSpPr>
            <a:cxnSpLocks noChangeShapeType="1"/>
          </p:cNvCxnSpPr>
          <p:nvPr userDrawn="1"/>
        </p:nvCxnSpPr>
        <p:spPr bwMode="auto">
          <a:xfrm>
            <a:off x="1219200" y="6553200"/>
            <a:ext cx="10160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5" name="Straight Connector 19"/>
          <p:cNvCxnSpPr>
            <a:cxnSpLocks noChangeShapeType="1"/>
          </p:cNvCxnSpPr>
          <p:nvPr userDrawn="1"/>
        </p:nvCxnSpPr>
        <p:spPr bwMode="auto">
          <a:xfrm>
            <a:off x="1219200" y="6477000"/>
            <a:ext cx="1016000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48FBC4-42AA-8EF6-35C0-73ECB13E7F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79" y="58143"/>
            <a:ext cx="1016000" cy="762000"/>
          </a:xfrm>
          <a:prstGeom prst="rect">
            <a:avLst/>
          </a:prstGeom>
        </p:spPr>
      </p:pic>
      <p:pic>
        <p:nvPicPr>
          <p:cNvPr id="3" name="Picture 2" descr="TJAGLCS Crest">
            <a:extLst>
              <a:ext uri="{FF2B5EF4-FFF2-40B4-BE49-F238E27FC236}">
                <a16:creationId xmlns:a16="http://schemas.microsoft.com/office/drawing/2014/main" id="{44A9DF8F-D26D-3C64-6557-03ABC0EF8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" y="43065"/>
            <a:ext cx="1142731" cy="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4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ü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è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400" b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000" b="1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JAGLCS-training@army.mi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1450969"/>
            <a:ext cx="9144000" cy="430887"/>
          </a:xfrm>
        </p:spPr>
        <p:txBody>
          <a:bodyPr/>
          <a:lstStyle/>
          <a:p>
            <a:r>
              <a:rPr lang="en-US" sz="2800" dirty="0"/>
              <a:t>TJAGLCS Training Package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261" y="4517023"/>
            <a:ext cx="7083879" cy="1752600"/>
          </a:xfrm>
        </p:spPr>
        <p:txBody>
          <a:bodyPr/>
          <a:lstStyle/>
          <a:p>
            <a:pPr>
              <a:tabLst>
                <a:tab pos="4572000" algn="l"/>
              </a:tabLst>
            </a:pPr>
            <a:r>
              <a:rPr lang="en-US" dirty="0"/>
              <a:t>Religious Accommodations</a:t>
            </a:r>
          </a:p>
          <a:p>
            <a:pPr>
              <a:tabLst>
                <a:tab pos="4572000" algn="l"/>
              </a:tabLst>
            </a:pPr>
            <a:r>
              <a:rPr lang="en-US" sz="2200" dirty="0"/>
              <a:t>December 2024</a:t>
            </a:r>
          </a:p>
        </p:txBody>
      </p:sp>
      <p:sp>
        <p:nvSpPr>
          <p:cNvPr id="5" name="AutoShape 2" descr="United States Army Judge Advocate General's Corps - Wikipedia">
            <a:extLst>
              <a:ext uri="{FF2B5EF4-FFF2-40B4-BE49-F238E27FC236}">
                <a16:creationId xmlns:a16="http://schemas.microsoft.com/office/drawing/2014/main" id="{5DFA56DA-FA36-3EF7-1620-4DF8181194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1464677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1597C2-5A93-6AB0-7A3F-68F914800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92" y="0"/>
            <a:ext cx="1145308" cy="1145308"/>
          </a:xfrm>
          <a:prstGeom prst="rect">
            <a:avLst/>
          </a:prstGeom>
        </p:spPr>
      </p:pic>
      <p:pic>
        <p:nvPicPr>
          <p:cNvPr id="4" name="Picture 2" descr="TJAGLCS Crest">
            <a:extLst>
              <a:ext uri="{FF2B5EF4-FFF2-40B4-BE49-F238E27FC236}">
                <a16:creationId xmlns:a16="http://schemas.microsoft.com/office/drawing/2014/main" id="{78F77D0C-2E3E-36F7-6CD8-EE256C27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047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76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EBBB6A-635A-0681-4D87-1495ED2A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2954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kern="100" dirty="0">
                <a:solidFill>
                  <a:srgbClr val="000000"/>
                </a:solidFill>
                <a:latin typeface="Publico"/>
                <a:ea typeface="Calibri" panose="020F0502020204030204" pitchFamily="34" charset="0"/>
                <a:cs typeface="Times New Roman" panose="02020603050405020304" pitchFamily="18" charset="0"/>
              </a:rPr>
              <a:t>The information provided throughout this training aid does not, and is not intended to, constitute legal advice; instead, all information, laws, statues, content, and materials for this training aid are for general informational purposes only.  This </a:t>
            </a:r>
            <a:r>
              <a:rPr lang="en-US" kern="100" dirty="0">
                <a:solidFill>
                  <a:srgbClr val="000000"/>
                </a:solidFill>
                <a:effectLst/>
                <a:latin typeface="Publico"/>
                <a:ea typeface="Calibri" panose="020F0502020204030204" pitchFamily="34" charset="0"/>
                <a:cs typeface="Times New Roman" panose="02020603050405020304" pitchFamily="18" charset="0"/>
              </a:rPr>
              <a:t>training aid may not constitute the most up-to-date legal or other relevant legal information.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Judge Advocates need to conduct their own due diligence through independent further legal research on any specific legal issue contained in this training package. </a:t>
            </a:r>
            <a:r>
              <a:rPr lang="en-US" kern="100" dirty="0">
                <a:solidFill>
                  <a:srgbClr val="000000"/>
                </a:solidFill>
                <a:effectLst/>
                <a:latin typeface="Publico"/>
                <a:ea typeface="Calibri" panose="020F0502020204030204" pitchFamily="34" charset="0"/>
                <a:cs typeface="Times New Roman" panose="02020603050405020304" pitchFamily="18" charset="0"/>
              </a:rPr>
              <a:t>No reader, user, or trainee of this product should act or refrain from acting based on information from this training aid without first seeking legal advice from an attorney in the relevant jurisdiction.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963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7888" y="2268537"/>
            <a:ext cx="7886700" cy="2852737"/>
          </a:xfrm>
        </p:spPr>
        <p:txBody>
          <a:bodyPr/>
          <a:lstStyle/>
          <a:p>
            <a:r>
              <a:rPr lang="en-US" dirty="0"/>
              <a:t>Religious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68532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820114" y="399735"/>
            <a:ext cx="7379155" cy="1325563"/>
          </a:xfrm>
        </p:spPr>
        <p:txBody>
          <a:bodyPr/>
          <a:lstStyle/>
          <a:p>
            <a:pPr algn="ctr"/>
            <a:r>
              <a:rPr lang="en-US" dirty="0"/>
              <a:t>Religious Accommodation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1352" y="181906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Army places a high value on rights of Soldiers to observe the tenants of their religion or to observe no religion at all</a:t>
            </a:r>
          </a:p>
          <a:p>
            <a:r>
              <a:rPr lang="en-US" dirty="0"/>
              <a:t>General Rules:  </a:t>
            </a:r>
          </a:p>
          <a:p>
            <a:pPr lvl="1"/>
            <a:r>
              <a:rPr lang="en-US" dirty="0"/>
              <a:t>If request is a sincerely held religious belief OR duty substantially burdens religious exercise</a:t>
            </a:r>
          </a:p>
          <a:p>
            <a:pPr lvl="2"/>
            <a:r>
              <a:rPr lang="en-US" dirty="0"/>
              <a:t>Command may only deny if a compelling gov’t interest &amp; is the least restrictive means of furthering the gov’t interest</a:t>
            </a:r>
          </a:p>
          <a:p>
            <a:pPr lvl="1"/>
            <a:r>
              <a:rPr lang="en-US" dirty="0"/>
              <a:t>If no sincerely held religious belief OR not substantial burden </a:t>
            </a:r>
          </a:p>
          <a:p>
            <a:pPr lvl="2"/>
            <a:r>
              <a:rPr lang="en-US" dirty="0"/>
              <a:t>Command only required to balance needs of Soldier against needs of mission accomplishment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15149" r="5022"/>
          <a:stretch/>
        </p:blipFill>
        <p:spPr>
          <a:xfrm>
            <a:off x="0" y="5054176"/>
            <a:ext cx="1782705" cy="18038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409" y="77155"/>
            <a:ext cx="1667109" cy="17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4052" y="491185"/>
            <a:ext cx="7379155" cy="1325563"/>
          </a:xfrm>
        </p:spPr>
        <p:txBody>
          <a:bodyPr/>
          <a:lstStyle/>
          <a:p>
            <a:pPr algn="ctr"/>
            <a:r>
              <a:rPr lang="en-US" dirty="0"/>
              <a:t>Religious Accommodation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6364" y="1816747"/>
            <a:ext cx="10515600" cy="5416566"/>
          </a:xfrm>
        </p:spPr>
        <p:txBody>
          <a:bodyPr>
            <a:normAutofit/>
          </a:bodyPr>
          <a:lstStyle/>
          <a:p>
            <a:r>
              <a:rPr lang="en-US" sz="3200" dirty="0"/>
              <a:t>Definitions:</a:t>
            </a:r>
          </a:p>
          <a:p>
            <a:pPr lvl="1"/>
            <a:r>
              <a:rPr lang="en-US" sz="3200" dirty="0"/>
              <a:t>Religious Exercise:  Any exercise of religion, whether or not compelled by, or central to, a system of religious belief</a:t>
            </a:r>
          </a:p>
          <a:p>
            <a:pPr lvl="1"/>
            <a:r>
              <a:rPr lang="en-US" sz="3200" dirty="0"/>
              <a:t>Compelling Government interest could potentially include:  safety, health, good order and discipline, uniformity, National Security, mission accomplishment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r>
              <a:rPr lang="en-US" sz="3200" dirty="0"/>
              <a:t>*Each request must be considered based on its unique facts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207" y="101467"/>
            <a:ext cx="1882955" cy="21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9209" y="381301"/>
            <a:ext cx="7379155" cy="1325563"/>
          </a:xfrm>
        </p:spPr>
        <p:txBody>
          <a:bodyPr/>
          <a:lstStyle/>
          <a:p>
            <a:pPr algn="ctr"/>
            <a:r>
              <a:rPr lang="en-US" dirty="0"/>
              <a:t>Religious Accommodation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Worship Practices</a:t>
            </a:r>
          </a:p>
          <a:p>
            <a:pPr lvl="1"/>
            <a:r>
              <a:rPr lang="en-US"/>
              <a:t>If involve use of prohibited substance (i.e., peyote, may require waiver of Army policy and only approved by SECARMY or designee</a:t>
            </a:r>
          </a:p>
          <a:p>
            <a:r>
              <a:rPr lang="en-US"/>
              <a:t>Dietary </a:t>
            </a:r>
          </a:p>
          <a:p>
            <a:r>
              <a:rPr lang="en-US"/>
              <a:t>Medical Care</a:t>
            </a:r>
          </a:p>
          <a:p>
            <a:pPr lvl="1"/>
            <a:r>
              <a:rPr lang="en-US"/>
              <a:t>TSG is approval or disapproval authority for immunization accommodation requests</a:t>
            </a:r>
          </a:p>
          <a:p>
            <a:r>
              <a:rPr lang="en-US"/>
              <a:t>Wear &amp; Appearance of Uniform </a:t>
            </a:r>
          </a:p>
          <a:p>
            <a:pPr lvl="1"/>
            <a:r>
              <a:rPr lang="en-US"/>
              <a:t>Discreet items (yarmulke, necklace, metal bracelet) are authorized for wear w/o submitting a formal request</a:t>
            </a:r>
          </a:p>
          <a:p>
            <a:pPr lvl="1"/>
            <a:r>
              <a:rPr lang="en-US"/>
              <a:t>Other items (hijab, turban) require formal request</a:t>
            </a:r>
          </a:p>
          <a:p>
            <a:r>
              <a:rPr lang="en-US"/>
              <a:t>Personal Appearance &amp; Grooming Practices</a:t>
            </a:r>
          </a:p>
          <a:p>
            <a:pPr lvl="1"/>
            <a:r>
              <a:rPr lang="en-US"/>
              <a:t>Formal request required to deviate from AR 670-1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1631" y="429538"/>
            <a:ext cx="7379155" cy="1325563"/>
          </a:xfrm>
        </p:spPr>
        <p:txBody>
          <a:bodyPr/>
          <a:lstStyle/>
          <a:p>
            <a:r>
              <a:rPr lang="en-US" dirty="0"/>
              <a:t>Religious Accommodation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600" dirty="0"/>
              <a:t>Factors to Consider in Granting/Denying:</a:t>
            </a:r>
          </a:p>
          <a:p>
            <a:r>
              <a:rPr lang="en-US" dirty="0"/>
              <a:t>Importance of military requirements in terms of mission accomplishment military readiness, unit cohesion, good order, discipline, health, and safety</a:t>
            </a:r>
          </a:p>
          <a:p>
            <a:r>
              <a:rPr lang="en-US" dirty="0"/>
              <a:t>Importance of the accommodation to the requestor</a:t>
            </a:r>
          </a:p>
          <a:p>
            <a:r>
              <a:rPr lang="en-US" dirty="0"/>
              <a:t>Cumulative impact of repeated accommodations of a similar nature.</a:t>
            </a:r>
          </a:p>
          <a:p>
            <a:r>
              <a:rPr lang="en-US" dirty="0"/>
              <a:t>Measurable effect, if any, of granting the single accommodation requested </a:t>
            </a:r>
          </a:p>
          <a:p>
            <a:pPr lvl="1"/>
            <a:r>
              <a:rPr lang="en-US" dirty="0"/>
              <a:t>Does accommodation for one request result in the sanctioned discrimination of others </a:t>
            </a:r>
          </a:p>
          <a:p>
            <a:r>
              <a:rPr lang="en-US" dirty="0"/>
              <a:t>Alternative means available to meet the requested accommodation</a:t>
            </a:r>
          </a:p>
          <a:p>
            <a:r>
              <a:rPr lang="en-US" dirty="0"/>
              <a:t>Previous treatment of the same or similar requests, </a:t>
            </a:r>
          </a:p>
          <a:p>
            <a:pPr lvl="1"/>
            <a:r>
              <a:rPr lang="en-US" dirty="0"/>
              <a:t>including treatment of similar requests if made for other than religious reasons</a:t>
            </a:r>
          </a:p>
        </p:txBody>
      </p:sp>
    </p:spTree>
    <p:extLst>
      <p:ext uri="{BB962C8B-B14F-4D97-AF65-F5344CB8AC3E}">
        <p14:creationId xmlns:p14="http://schemas.microsoft.com/office/powerpoint/2010/main" val="7206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759340" y="236050"/>
            <a:ext cx="737915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Religious Accommodation – </a:t>
            </a:r>
            <a:r>
              <a:rPr lang="en-US" sz="3600" dirty="0"/>
              <a:t>Personal Appearance and Grooming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GCMCA can approve three uniform/appearance exception requests based on faith practices:</a:t>
            </a:r>
          </a:p>
          <a:p>
            <a:pPr lvl="2"/>
            <a:r>
              <a:rPr lang="en-US" dirty="0"/>
              <a:t>hijab</a:t>
            </a:r>
          </a:p>
          <a:p>
            <a:pPr lvl="2"/>
            <a:r>
              <a:rPr lang="en-US" dirty="0"/>
              <a:t>beard</a:t>
            </a:r>
          </a:p>
          <a:p>
            <a:pPr lvl="2"/>
            <a:r>
              <a:rPr lang="en-US" dirty="0"/>
              <a:t>turban or under-turban</a:t>
            </a:r>
          </a:p>
          <a:p>
            <a:r>
              <a:rPr lang="en-US" dirty="0"/>
              <a:t>Requests that require waiver of Army policy require only approved by SECARMY or Designee </a:t>
            </a:r>
          </a:p>
          <a:p>
            <a:pPr lvl="1"/>
            <a:r>
              <a:rPr lang="en-US" dirty="0"/>
              <a:t>Must reach HQDA (DCS G-1) within 30 days (60 days for USAR &amp; ARNG)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58" y="5119008"/>
            <a:ext cx="2859072" cy="1575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57" y="5290729"/>
            <a:ext cx="1661147" cy="1307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72" y="2286002"/>
            <a:ext cx="1943319" cy="1252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85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1066-D09A-9D31-045D-27A49A83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887380"/>
            <a:ext cx="7772400" cy="98488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6F6C2-C981-F696-796D-6B636EF67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069" y="2379822"/>
            <a:ext cx="6400800" cy="1752600"/>
          </a:xfrm>
        </p:spPr>
        <p:txBody>
          <a:bodyPr/>
          <a:lstStyle/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Need Training Materials?</a:t>
            </a:r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Have Training Materials?</a:t>
            </a:r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Questions?</a:t>
            </a:r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Contact Us!</a:t>
            </a:r>
            <a:endParaRPr lang="en-US" b="0" i="0" u="none" strike="noStrike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00B0F0"/>
                </a:solidFill>
                <a:effectLst/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TJAGLCS-training@army.mil</a:t>
            </a:r>
            <a:endParaRPr lang="en-US" b="0" i="0" dirty="0">
              <a:solidFill>
                <a:srgbClr val="00B0F0"/>
              </a:solidFill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745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03 03 CG Unclassified Master">
  <a:themeElements>
    <a:clrScheme name="1_2003 03 CG Unclassified Maste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1_2003 03 CG Unclassifie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3 03 CG Unclassifie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03 CG Unclassified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659</Words>
  <Application>Microsoft Office PowerPoint</Application>
  <PresentationFormat>Widescreen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Publico</vt:lpstr>
      <vt:lpstr>Wingdings</vt:lpstr>
      <vt:lpstr>1_Office Theme</vt:lpstr>
      <vt:lpstr>1_2003 03 CG Unclassified Master</vt:lpstr>
      <vt:lpstr>TJAGLCS Training Package</vt:lpstr>
      <vt:lpstr>PowerPoint Presentation</vt:lpstr>
      <vt:lpstr>Religious Accommodations</vt:lpstr>
      <vt:lpstr>Religious Accommodation</vt:lpstr>
      <vt:lpstr>Religious Accommodation</vt:lpstr>
      <vt:lpstr>Religious Accommodation</vt:lpstr>
      <vt:lpstr>Religious Accommodation</vt:lpstr>
      <vt:lpstr>Religious Accommodation – Personal Appearance and Grooming</vt:lpstr>
      <vt:lpstr> </vt:lpstr>
    </vt:vector>
  </TitlesOfParts>
  <Company>Defense Information Systems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Accommodation</dc:title>
  <dc:creator>Wyatt, Matthew G (Matt) MAJ USARMY HQDA TJAGLCS (USA)</dc:creator>
  <cp:lastModifiedBy>Cross, Christopher C LTC USARMY HQDA TJAGLCS (USA)</cp:lastModifiedBy>
  <cp:revision>5</cp:revision>
  <dcterms:created xsi:type="dcterms:W3CDTF">2024-12-19T15:45:26Z</dcterms:created>
  <dcterms:modified xsi:type="dcterms:W3CDTF">2024-12-23T15:13:55Z</dcterms:modified>
</cp:coreProperties>
</file>